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9" r:id="rId2"/>
    <p:sldId id="262" r:id="rId3"/>
    <p:sldId id="263" r:id="rId4"/>
    <p:sldId id="269" r:id="rId5"/>
    <p:sldId id="270" r:id="rId6"/>
    <p:sldId id="261" r:id="rId7"/>
    <p:sldId id="272" r:id="rId8"/>
    <p:sldId id="273" r:id="rId9"/>
    <p:sldId id="274" r:id="rId10"/>
    <p:sldId id="279" r:id="rId11"/>
    <p:sldId id="283" r:id="rId12"/>
    <p:sldId id="275" r:id="rId13"/>
    <p:sldId id="278" r:id="rId14"/>
    <p:sldId id="281" r:id="rId15"/>
    <p:sldId id="276" r:id="rId16"/>
    <p:sldId id="277" r:id="rId17"/>
    <p:sldId id="258" r:id="rId18"/>
    <p:sldId id="284" r:id="rId19"/>
    <p:sldId id="271" r:id="rId20"/>
    <p:sldId id="285" r:id="rId21"/>
    <p:sldId id="282" r:id="rId22"/>
    <p:sldId id="286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6/20/2020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6/20/2020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6/20/2020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792778"/>
          </a:xfrm>
        </p:spPr>
        <p:txBody>
          <a:bodyPr>
            <a:normAutofit/>
          </a:bodyPr>
          <a:lstStyle/>
          <a:p>
            <a:r>
              <a:rPr lang="it-IT" dirty="0" smtClean="0"/>
              <a:t>                     </a:t>
            </a:r>
            <a:r>
              <a:rPr lang="it-IT" dirty="0" smtClean="0">
                <a:solidFill>
                  <a:schemeClr val="tx1"/>
                </a:solidFill>
              </a:rPr>
              <a:t>CINGHIALE </a:t>
            </a:r>
            <a:br>
              <a:rPr lang="it-IT" dirty="0" smtClean="0">
                <a:solidFill>
                  <a:schemeClr val="tx1"/>
                </a:solidFill>
              </a:rPr>
            </a:br>
            <a:r>
              <a:rPr lang="it-IT" dirty="0">
                <a:solidFill>
                  <a:schemeClr val="tx1"/>
                </a:solidFill>
              </a:rPr>
              <a:t> </a:t>
            </a:r>
            <a:r>
              <a:rPr lang="it-IT" dirty="0" smtClean="0">
                <a:solidFill>
                  <a:schemeClr val="tx1"/>
                </a:solidFill>
              </a:rPr>
              <a:t>              E’ ora di cambiare</a:t>
            </a:r>
            <a:br>
              <a:rPr lang="it-IT" dirty="0" smtClean="0">
                <a:solidFill>
                  <a:schemeClr val="tx1"/>
                </a:solidFill>
              </a:rPr>
            </a:br>
            <a:r>
              <a:rPr lang="it-IT" dirty="0" smtClean="0">
                <a:solidFill>
                  <a:schemeClr val="tx1"/>
                </a:solidFill>
              </a:rPr>
              <a:t>                     </a:t>
            </a:r>
            <a:r>
              <a:rPr lang="it-IT" sz="2400" dirty="0" smtClean="0">
                <a:solidFill>
                  <a:schemeClr val="accent4"/>
                </a:solidFill>
              </a:rPr>
              <a:t>CONCLUSIONI</a:t>
            </a:r>
            <a:endParaRPr lang="it-IT" sz="2400" dirty="0">
              <a:solidFill>
                <a:schemeClr val="accent4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7334" y="2460567"/>
            <a:ext cx="8596668" cy="4156364"/>
          </a:xfrm>
        </p:spPr>
        <p:txBody>
          <a:bodyPr>
            <a:normAutofit/>
          </a:bodyPr>
          <a:lstStyle/>
          <a:p>
            <a:endParaRPr lang="it-IT" dirty="0" smtClean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pPr marL="0" indent="0">
              <a:buNone/>
            </a:pPr>
            <a:r>
              <a:rPr lang="it-IT" dirty="0" smtClean="0">
                <a:solidFill>
                  <a:schemeClr val="accent4"/>
                </a:solidFill>
              </a:rPr>
              <a:t>di Roberto Piana </a:t>
            </a:r>
          </a:p>
          <a:p>
            <a:pPr marL="0" indent="0">
              <a:buNone/>
            </a:pPr>
            <a:r>
              <a:rPr lang="it-IT" dirty="0" smtClean="0"/>
              <a:t>rappresentante della LAC nel Tavolo Animali &amp; Ambiente</a:t>
            </a:r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265" y="2581379"/>
            <a:ext cx="4380807" cy="3290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76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               Art. 19, L. 157/1992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60462" y="1165448"/>
            <a:ext cx="8596668" cy="2849599"/>
          </a:xfrm>
        </p:spPr>
        <p:txBody>
          <a:bodyPr/>
          <a:lstStyle/>
          <a:p>
            <a:r>
              <a:rPr lang="it-IT" dirty="0" smtClean="0"/>
              <a:t>Controllo:</a:t>
            </a: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1518459" y="1695451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it-IT" sz="4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t-IT" sz="4000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Gli abbattimenti degli animali possono effettuarsi solo se non esistono metodi </a:t>
            </a:r>
            <a:r>
              <a:rPr lang="it-IT" sz="4000" b="1" u="sng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ecologici.</a:t>
            </a:r>
            <a:endParaRPr lang="it-IT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518459" y="4485748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it-IT" sz="32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Il cacciatore è l’unico soggetto che non ha interesse a vedere ridotto il numero </a:t>
            </a:r>
            <a:r>
              <a:rPr lang="it-IT" sz="3200" b="1" u="sng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dei cinghiali </a:t>
            </a:r>
            <a:r>
              <a:rPr lang="it-IT" sz="32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sul territorio.</a:t>
            </a:r>
            <a:endParaRPr lang="it-IT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48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1800" dirty="0" smtClean="0">
                <a:solidFill>
                  <a:schemeClr val="tx1"/>
                </a:solidFill>
              </a:rPr>
              <a:t>                     COSI’ TANTI PROVVEDIMENTI ILLEGITTIMI !!!</a:t>
            </a:r>
            <a:endParaRPr lang="it-IT" sz="1800" dirty="0">
              <a:solidFill>
                <a:schemeClr val="tx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7334" y="1288473"/>
            <a:ext cx="8596668" cy="4752889"/>
          </a:xfrm>
        </p:spPr>
        <p:txBody>
          <a:bodyPr/>
          <a:lstStyle/>
          <a:p>
            <a:r>
              <a:rPr lang="it-IT" dirty="0" smtClean="0"/>
              <a:t>                 CONFUSIONE TRA CACCIA E CONTROLLO !</a:t>
            </a:r>
          </a:p>
          <a:p>
            <a:r>
              <a:rPr lang="it-IT" dirty="0"/>
              <a:t> </a:t>
            </a:r>
            <a:r>
              <a:rPr lang="it-IT" dirty="0" smtClean="0"/>
              <a:t>         </a:t>
            </a:r>
            <a:r>
              <a:rPr lang="it-IT" dirty="0" smtClean="0">
                <a:solidFill>
                  <a:srgbClr val="FF0000"/>
                </a:solidFill>
              </a:rPr>
              <a:t>La fauna selvatica è patrimonio indisponibile dello stato</a:t>
            </a:r>
          </a:p>
          <a:p>
            <a:endParaRPr lang="it-IT" dirty="0" smtClean="0"/>
          </a:p>
          <a:p>
            <a:r>
              <a:rPr lang="it-IT" dirty="0" smtClean="0"/>
              <a:t>Le </a:t>
            </a:r>
            <a:r>
              <a:rPr lang="it-IT" dirty="0"/>
              <a:t>carcasse dei cinghiali prelevati nelle diverse fattispecie di operazioni </a:t>
            </a:r>
            <a:r>
              <a:rPr lang="it-IT" dirty="0" smtClean="0"/>
              <a:t>di controllo saranno </a:t>
            </a:r>
            <a:r>
              <a:rPr lang="it-IT" dirty="0"/>
              <a:t>assegnate direttamente alle squadre di abbattitori locali o di </a:t>
            </a:r>
            <a:r>
              <a:rPr lang="it-IT" dirty="0" err="1"/>
              <a:t>selecontrollori</a:t>
            </a:r>
            <a:r>
              <a:rPr lang="it-IT" dirty="0"/>
              <a:t>, ovvero ai collaboratori singoli, quale contributo forfettario </a:t>
            </a:r>
            <a:r>
              <a:rPr lang="it-IT" dirty="0" smtClean="0"/>
              <a:t>per </a:t>
            </a:r>
            <a:r>
              <a:rPr lang="it-IT" dirty="0"/>
              <a:t>le spese sostenute, </a:t>
            </a:r>
            <a:r>
              <a:rPr lang="it-IT" dirty="0" smtClean="0"/>
              <a:t>……..</a:t>
            </a:r>
          </a:p>
          <a:p>
            <a:r>
              <a:rPr lang="it-IT" dirty="0" smtClean="0"/>
              <a:t>I </a:t>
            </a:r>
            <a:r>
              <a:rPr lang="it-IT" dirty="0"/>
              <a:t>capi ceduti ai predetti operatori esterni saranno destinati ad un uso privato domestico e non potranno essere commercializzati. </a:t>
            </a:r>
          </a:p>
        </p:txBody>
      </p:sp>
    </p:spTree>
    <p:extLst>
      <p:ext uri="{BB962C8B-B14F-4D97-AF65-F5344CB8AC3E}">
        <p14:creationId xmlns:p14="http://schemas.microsoft.com/office/powerpoint/2010/main" val="309076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6600" dirty="0" smtClean="0"/>
              <a:t>5</a:t>
            </a:r>
            <a:endParaRPr lang="it-IT" sz="6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600" dirty="0"/>
              <a:t>5 - Quali sono le azioni che il Tavolo </a:t>
            </a:r>
            <a:r>
              <a:rPr lang="it-IT" sz="3600" dirty="0" smtClean="0"/>
              <a:t>Animali &amp; Ambiente propone </a:t>
            </a:r>
            <a:r>
              <a:rPr lang="it-IT" sz="3600" dirty="0"/>
              <a:t>alle istituzione preposte per una  per affrontare le problematiche sollevate dal cinghiale e tendere alla convivenza pacifica con la specie?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5928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magin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4233" y="627843"/>
            <a:ext cx="6482164" cy="471688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54928" y="0"/>
            <a:ext cx="8866678" cy="595746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755516" y="3192089"/>
            <a:ext cx="8596668" cy="5060460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356" y="3068031"/>
            <a:ext cx="5432425" cy="350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ettangolo 20"/>
          <p:cNvSpPr/>
          <p:nvPr/>
        </p:nvSpPr>
        <p:spPr>
          <a:xfrm>
            <a:off x="2140267" y="1382161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it-IT" sz="1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TAVOLO </a:t>
            </a:r>
            <a:r>
              <a:rPr lang="it-IT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ANIMALI &amp; AMBIENTE</a:t>
            </a:r>
            <a:endParaRPr lang="it-IT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it-IT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it-IT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PROGRAMMA PER IL CONTENIMENTO DEL CINGHIALE (</a:t>
            </a:r>
            <a:r>
              <a:rPr lang="it-IT" sz="1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Sus</a:t>
            </a:r>
            <a:r>
              <a:rPr lang="it-IT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scrofa)</a:t>
            </a:r>
            <a:endParaRPr lang="it-IT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it-IT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Regione Piemonte – Assessorato all’Agricoltura</a:t>
            </a:r>
            <a:endParaRPr lang="it-IT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it-IT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2019</a:t>
            </a:r>
            <a:r>
              <a:rPr lang="it-IT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</a:t>
            </a:r>
            <a:endParaRPr lang="it-IT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</a:t>
            </a:r>
            <a:r>
              <a:rPr lang="it-IT" sz="1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Osservazioni e proposte</a:t>
            </a:r>
            <a:endParaRPr lang="it-IT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48768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                     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7334" y="1396539"/>
            <a:ext cx="8596668" cy="4644824"/>
          </a:xfrm>
        </p:spPr>
        <p:txBody>
          <a:bodyPr>
            <a:normAutofit/>
          </a:bodyPr>
          <a:lstStyle/>
          <a:p>
            <a:endParaRPr lang="it-IT" sz="3600" dirty="0" smtClean="0"/>
          </a:p>
          <a:p>
            <a:r>
              <a:rPr lang="it-IT" sz="3600" dirty="0" smtClean="0"/>
              <a:t>Separare l’attività venatoria dall’attività di controllo</a:t>
            </a: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3476685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92723" y="2147454"/>
            <a:ext cx="8596668" cy="1934095"/>
          </a:xfrm>
        </p:spPr>
        <p:txBody>
          <a:bodyPr>
            <a:noAutofit/>
          </a:bodyPr>
          <a:lstStyle/>
          <a:p>
            <a:r>
              <a:rPr lang="it-IT" dirty="0">
                <a:solidFill>
                  <a:schemeClr val="tx1"/>
                </a:solidFill>
              </a:rPr>
              <a:t>Vietare l’uso dei cani sia nell’attività di caccia al cinghiale e sia nelle attività di controllo. </a:t>
            </a:r>
            <a:br>
              <a:rPr lang="it-IT" dirty="0">
                <a:solidFill>
                  <a:schemeClr val="tx1"/>
                </a:solidFill>
              </a:rPr>
            </a:b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7334" y="2543695"/>
            <a:ext cx="8596668" cy="3497668"/>
          </a:xfrm>
        </p:spPr>
        <p:txBody>
          <a:bodyPr>
            <a:normAutofit/>
          </a:bodyPr>
          <a:lstStyle/>
          <a:p>
            <a:endParaRPr lang="it-IT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499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01530" y="1803861"/>
            <a:ext cx="8596668" cy="899622"/>
          </a:xfrm>
        </p:spPr>
        <p:txBody>
          <a:bodyPr/>
          <a:lstStyle/>
          <a:p>
            <a:r>
              <a:rPr lang="it-IT" dirty="0" smtClean="0"/>
              <a:t>     Art. 1 ,  c. 1 , L.R. 5/2018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85400" y="2817294"/>
            <a:ext cx="8596668" cy="3880773"/>
          </a:xfrm>
        </p:spPr>
        <p:txBody>
          <a:bodyPr>
            <a:normAutofit/>
          </a:bodyPr>
          <a:lstStyle/>
          <a:p>
            <a:r>
              <a:rPr lang="it-IT" sz="3600" dirty="0" smtClean="0"/>
              <a:t>i) salvaguardare </a:t>
            </a:r>
            <a:r>
              <a:rPr lang="it-IT" sz="3600" dirty="0"/>
              <a:t>gli interessi e le attività della popolazione che possono essere compromessi dall'esercizio venatorio. </a:t>
            </a:r>
          </a:p>
        </p:txBody>
      </p:sp>
      <p:sp>
        <p:nvSpPr>
          <p:cNvPr id="4" name="Rettangolo 3"/>
          <p:cNvSpPr/>
          <p:nvPr/>
        </p:nvSpPr>
        <p:spPr>
          <a:xfrm>
            <a:off x="448887" y="777459"/>
            <a:ext cx="93684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u="sng" dirty="0"/>
              <a:t>Divieto del tiro notturno – Priorità alla sicurezza delle persone 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170106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1000" dirty="0" smtClean="0">
                <a:latin typeface="Arial Black" panose="020B0A04020102020204" pitchFamily="34" charset="0"/>
              </a:rPr>
              <a:t>                                      </a:t>
            </a:r>
            <a:endParaRPr lang="it-IT" sz="1000" dirty="0">
              <a:latin typeface="Arial Black" panose="020B0A04020102020204" pitchFamily="34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609" y="1592796"/>
            <a:ext cx="3886200" cy="4786313"/>
          </a:xfrm>
          <a:prstGeom prst="rect">
            <a:avLst/>
          </a:prstGeom>
        </p:spPr>
      </p:pic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2760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86938"/>
          </a:xfrm>
        </p:spPr>
        <p:txBody>
          <a:bodyPr/>
          <a:lstStyle/>
          <a:p>
            <a:r>
              <a:rPr lang="it-IT" dirty="0" smtClean="0"/>
              <a:t>        LA PREVENZIONE DEI DANNI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-719179" y="1289950"/>
            <a:ext cx="14163091" cy="8607440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3074" name="Picture 2" descr="Recin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734" y="1761067"/>
            <a:ext cx="7191452" cy="4473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926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421178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La convivenza è possibile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713" y="1446212"/>
            <a:ext cx="4547062" cy="5411787"/>
          </a:xfrm>
        </p:spPr>
      </p:pic>
    </p:spTree>
    <p:extLst>
      <p:ext uri="{BB962C8B-B14F-4D97-AF65-F5344CB8AC3E}">
        <p14:creationId xmlns:p14="http://schemas.microsoft.com/office/powerpoint/2010/main" val="82118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            OBIETTIVI DEL CONVEGNO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7334" y="1404851"/>
            <a:ext cx="8596668" cy="4636512"/>
          </a:xfrm>
        </p:spPr>
        <p:txBody>
          <a:bodyPr/>
          <a:lstStyle/>
          <a:p>
            <a:pPr marL="0" indent="0" algn="just">
              <a:buNone/>
            </a:pPr>
            <a:r>
              <a:rPr lang="it-IT" sz="2800" dirty="0" smtClean="0">
                <a:solidFill>
                  <a:schemeClr val="accent4"/>
                </a:solidFill>
              </a:rPr>
              <a:t>Tra gli obiettivi del Convegno vi è quello di dare </a:t>
            </a:r>
          </a:p>
          <a:p>
            <a:pPr marL="0" indent="0" algn="just">
              <a:buNone/>
            </a:pPr>
            <a:r>
              <a:rPr lang="it-IT" sz="2800" dirty="0" smtClean="0">
                <a:solidFill>
                  <a:schemeClr val="accent4"/>
                </a:solidFill>
              </a:rPr>
              <a:t>risposte concrete e su basi scientifiche alle</a:t>
            </a:r>
          </a:p>
          <a:p>
            <a:pPr marL="0" indent="0" algn="just">
              <a:buNone/>
            </a:pPr>
            <a:r>
              <a:rPr lang="it-IT" sz="2800" dirty="0" smtClean="0">
                <a:solidFill>
                  <a:schemeClr val="accent4"/>
                </a:solidFill>
              </a:rPr>
              <a:t> domande riguardanti la diffusa presenza del </a:t>
            </a:r>
          </a:p>
          <a:p>
            <a:pPr marL="0" indent="0" algn="just">
              <a:buNone/>
            </a:pPr>
            <a:r>
              <a:rPr lang="it-IT" sz="2800" dirty="0" smtClean="0">
                <a:solidFill>
                  <a:schemeClr val="accent4"/>
                </a:solidFill>
              </a:rPr>
              <a:t>cinghiale nei nostri territori ed i danni causati alle</a:t>
            </a:r>
          </a:p>
          <a:p>
            <a:pPr marL="0" indent="0" algn="just">
              <a:buNone/>
            </a:pPr>
            <a:r>
              <a:rPr lang="it-IT" sz="2800" dirty="0" smtClean="0">
                <a:solidFill>
                  <a:schemeClr val="accent4"/>
                </a:solidFill>
              </a:rPr>
              <a:t> attività umane.  </a:t>
            </a:r>
          </a:p>
          <a:p>
            <a:pPr marL="0" indent="0" algn="just">
              <a:buNone/>
            </a:pPr>
            <a:endParaRPr lang="it-IT" sz="2800" dirty="0">
              <a:solidFill>
                <a:schemeClr val="accent4"/>
              </a:solidFill>
            </a:endParaRPr>
          </a:p>
          <a:p>
            <a:pPr marL="0" indent="0" algn="just">
              <a:buNone/>
            </a:pPr>
            <a:r>
              <a:rPr lang="it-IT" sz="2800" dirty="0" smtClean="0">
                <a:solidFill>
                  <a:schemeClr val="accent4"/>
                </a:solidFill>
              </a:rPr>
              <a:t>Le domande che ci siamo posti si possono così riassumere: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5347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321425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179" y="997527"/>
            <a:ext cx="7067112" cy="5401945"/>
          </a:xfrm>
        </p:spPr>
      </p:pic>
    </p:spTree>
    <p:extLst>
      <p:ext uri="{BB962C8B-B14F-4D97-AF65-F5344CB8AC3E}">
        <p14:creationId xmlns:p14="http://schemas.microsoft.com/office/powerpoint/2010/main" val="64324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Investire nella prevenzione dei danni e nella ricerca dei metodi di controllo incruenti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89261" y="4405025"/>
            <a:ext cx="8596668" cy="3880773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2050" name="Picture 2" descr="cinghiali-kmxe-u43120388344614e6-593x443corriere-web-naziona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277" y="2247611"/>
            <a:ext cx="5016500" cy="374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790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59967" y="1432559"/>
            <a:ext cx="8596668" cy="5716385"/>
          </a:xfrm>
        </p:spPr>
        <p:txBody>
          <a:bodyPr/>
          <a:lstStyle/>
          <a:p>
            <a:r>
              <a:rPr lang="it-IT" dirty="0" smtClean="0"/>
              <a:t>LA CONVIVENZA PACIFICA CON LA FAUNA SELVATICA E’ POSSIBILE! </a:t>
            </a:r>
            <a:br>
              <a:rPr lang="it-IT" dirty="0" smtClean="0"/>
            </a:br>
            <a:r>
              <a:rPr lang="it-IT" dirty="0"/>
              <a:t/>
            </a:r>
            <a:br>
              <a:rPr lang="it-IT" dirty="0"/>
            </a:br>
            <a:r>
              <a:rPr lang="it-IT" dirty="0" smtClean="0"/>
              <a:t>ANZI DOVEROSA !</a:t>
            </a:r>
            <a:br>
              <a:rPr lang="it-IT" dirty="0" smtClean="0"/>
            </a:br>
            <a:r>
              <a:rPr lang="it-IT" dirty="0"/>
              <a:t/>
            </a:r>
            <a:br>
              <a:rPr lang="it-IT" dirty="0"/>
            </a:br>
            <a:r>
              <a:rPr lang="it-IT" dirty="0" smtClean="0"/>
              <a:t>          GRAZIE DELL’ATTENZIONE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7334" y="5644342"/>
            <a:ext cx="8596668" cy="397020"/>
          </a:xfrm>
        </p:spPr>
        <p:txBody>
          <a:bodyPr/>
          <a:lstStyle/>
          <a:p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8456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48768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                   5  domande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68526" y="1205345"/>
            <a:ext cx="8596668" cy="4678076"/>
          </a:xfrm>
        </p:spPr>
        <p:txBody>
          <a:bodyPr>
            <a:normAutofit lnSpcReduction="10000"/>
          </a:bodyPr>
          <a:lstStyle/>
          <a:p>
            <a:r>
              <a:rPr lang="it-IT" dirty="0" smtClean="0"/>
              <a:t>1- Quale è l’attuale diffusione del cinghiale e quali sono le cause della presenza?</a:t>
            </a:r>
          </a:p>
          <a:p>
            <a:endParaRPr lang="it-IT" dirty="0"/>
          </a:p>
          <a:p>
            <a:r>
              <a:rPr lang="it-IT" dirty="0" smtClean="0"/>
              <a:t>2- Qual è l’impatto dell’attività venatoria?</a:t>
            </a:r>
          </a:p>
          <a:p>
            <a:endParaRPr lang="it-IT" dirty="0" smtClean="0"/>
          </a:p>
          <a:p>
            <a:r>
              <a:rPr lang="it-IT" dirty="0" smtClean="0"/>
              <a:t>3 - Perché le attuali strategie di controllo della specie imperniate quasi</a:t>
            </a:r>
          </a:p>
          <a:p>
            <a:pPr marL="0" indent="0">
              <a:buNone/>
            </a:pPr>
            <a:r>
              <a:rPr lang="it-IT" dirty="0" smtClean="0"/>
              <a:t>     esclusivamente sugli abbattimenti non sono efficaci?</a:t>
            </a:r>
          </a:p>
          <a:p>
            <a:endParaRPr lang="it-IT" dirty="0" smtClean="0"/>
          </a:p>
          <a:p>
            <a:r>
              <a:rPr lang="it-IT" dirty="0" smtClean="0"/>
              <a:t>4 - Quale differenza tra attività di caccia e attività di controllo?</a:t>
            </a:r>
          </a:p>
          <a:p>
            <a:endParaRPr lang="it-IT" dirty="0" smtClean="0"/>
          </a:p>
          <a:p>
            <a:r>
              <a:rPr lang="it-IT" dirty="0" smtClean="0"/>
              <a:t>5 - Quali sono le azioni che il Tavolo propone alle istituzione preposte  per affrontare le problematiche sollevate dal cinghiale e tendere alla convivenza pacifica con la specie?</a:t>
            </a:r>
          </a:p>
          <a:p>
            <a:endParaRPr lang="it-IT" dirty="0" smtClean="0"/>
          </a:p>
          <a:p>
            <a:endParaRPr lang="it-IT" dirty="0" smtClean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638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6600" dirty="0" smtClean="0"/>
              <a:t>1</a:t>
            </a:r>
            <a:endParaRPr lang="it-IT" sz="6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600" dirty="0"/>
              <a:t>Quale è l’attuale diffusione del cinghiale e quali sono le cause della presenza?</a:t>
            </a:r>
          </a:p>
          <a:p>
            <a:endParaRPr lang="it-IT" sz="3600" dirty="0"/>
          </a:p>
          <a:p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373607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12371"/>
          </a:xfrm>
        </p:spPr>
        <p:txBody>
          <a:bodyPr>
            <a:noAutofit/>
          </a:bodyPr>
          <a:lstStyle/>
          <a:p>
            <a:r>
              <a:rPr lang="it-IT" sz="6600" dirty="0" smtClean="0"/>
              <a:t>2</a:t>
            </a:r>
            <a:endParaRPr lang="it-IT" sz="6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600" dirty="0"/>
              <a:t>Qual è l’impatto delle attività venatorie?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6699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77334" y="110836"/>
            <a:ext cx="8596668" cy="1320800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7" y="1072342"/>
            <a:ext cx="9509760" cy="4355869"/>
          </a:xfrm>
        </p:spPr>
      </p:pic>
    </p:spTree>
    <p:extLst>
      <p:ext uri="{BB962C8B-B14F-4D97-AF65-F5344CB8AC3E}">
        <p14:creationId xmlns:p14="http://schemas.microsoft.com/office/powerpoint/2010/main" val="21370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1944" y="858982"/>
            <a:ext cx="9746826" cy="1320800"/>
          </a:xfrm>
        </p:spPr>
        <p:txBody>
          <a:bodyPr>
            <a:normAutofit/>
          </a:bodyPr>
          <a:lstStyle/>
          <a:p>
            <a:r>
              <a:rPr lang="it-IT" dirty="0" smtClean="0"/>
              <a:t>Parere ISPRA calendario venatorio 2019/2020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37" y="2096655"/>
            <a:ext cx="10498896" cy="3522278"/>
          </a:xfrm>
        </p:spPr>
      </p:pic>
    </p:spTree>
    <p:extLst>
      <p:ext uri="{BB962C8B-B14F-4D97-AF65-F5344CB8AC3E}">
        <p14:creationId xmlns:p14="http://schemas.microsoft.com/office/powerpoint/2010/main" val="3513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44880"/>
          </a:xfrm>
        </p:spPr>
        <p:txBody>
          <a:bodyPr>
            <a:noAutofit/>
          </a:bodyPr>
          <a:lstStyle/>
          <a:p>
            <a:r>
              <a:rPr lang="it-IT" sz="6600" dirty="0" smtClean="0"/>
              <a:t>3</a:t>
            </a:r>
            <a:endParaRPr lang="it-IT" sz="6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7334" y="1554481"/>
            <a:ext cx="8596668" cy="4486882"/>
          </a:xfrm>
        </p:spPr>
        <p:txBody>
          <a:bodyPr>
            <a:normAutofit/>
          </a:bodyPr>
          <a:lstStyle/>
          <a:p>
            <a:endParaRPr lang="it-IT" dirty="0" smtClean="0"/>
          </a:p>
          <a:p>
            <a:r>
              <a:rPr lang="it-IT" sz="3600" dirty="0" smtClean="0"/>
              <a:t>Perché </a:t>
            </a:r>
            <a:r>
              <a:rPr lang="it-IT" sz="3600" dirty="0"/>
              <a:t>le attuali strategie di </a:t>
            </a:r>
            <a:r>
              <a:rPr lang="it-IT" sz="3600" dirty="0" smtClean="0"/>
              <a:t>controllo della </a:t>
            </a:r>
            <a:r>
              <a:rPr lang="it-IT" sz="3600" dirty="0"/>
              <a:t>specie imperniate quasi</a:t>
            </a:r>
          </a:p>
          <a:p>
            <a:pPr marL="0" indent="0">
              <a:buNone/>
            </a:pPr>
            <a:r>
              <a:rPr lang="it-IT" sz="3600" dirty="0"/>
              <a:t>  </a:t>
            </a:r>
            <a:r>
              <a:rPr lang="it-IT" sz="3600" dirty="0" smtClean="0"/>
              <a:t>esclusivamente </a:t>
            </a:r>
            <a:r>
              <a:rPr lang="it-IT" sz="3600" dirty="0"/>
              <a:t>sugli abbattimenti </a:t>
            </a:r>
            <a:r>
              <a:rPr lang="it-IT" sz="3600" dirty="0" smtClean="0"/>
              <a:t>  </a:t>
            </a:r>
          </a:p>
          <a:p>
            <a:pPr marL="0" indent="0">
              <a:buNone/>
            </a:pPr>
            <a:r>
              <a:rPr lang="it-IT" sz="3600" dirty="0" smtClean="0"/>
              <a:t>  non ottengono i risultati che si </a:t>
            </a:r>
          </a:p>
          <a:p>
            <a:pPr marL="0" indent="0">
              <a:buNone/>
            </a:pPr>
            <a:r>
              <a:rPr lang="it-IT" sz="3600" dirty="0" smtClean="0"/>
              <a:t>  prefiggono?</a:t>
            </a:r>
            <a:endParaRPr lang="it-IT" sz="3600" dirty="0"/>
          </a:p>
          <a:p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3743262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6600" dirty="0" smtClean="0"/>
              <a:t>4</a:t>
            </a:r>
            <a:endParaRPr lang="it-IT" sz="6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60214" y="2501411"/>
            <a:ext cx="8596668" cy="3880773"/>
          </a:xfrm>
        </p:spPr>
        <p:txBody>
          <a:bodyPr>
            <a:normAutofit/>
          </a:bodyPr>
          <a:lstStyle/>
          <a:p>
            <a:r>
              <a:rPr lang="it-IT" sz="3600" dirty="0"/>
              <a:t>4 - Quale differenza tra attività di caccia e attività di controllo?</a:t>
            </a:r>
          </a:p>
          <a:p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231411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faccettatur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257</TotalTime>
  <Words>480</Words>
  <Application>Microsoft Office PowerPoint</Application>
  <PresentationFormat>Widescreen</PresentationFormat>
  <Paragraphs>79</Paragraphs>
  <Slides>22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9" baseType="lpstr">
      <vt:lpstr>Arial</vt:lpstr>
      <vt:lpstr>Arial Black</vt:lpstr>
      <vt:lpstr>Calibri</vt:lpstr>
      <vt:lpstr>Times New Roman</vt:lpstr>
      <vt:lpstr>Trebuchet MS</vt:lpstr>
      <vt:lpstr>Wingdings 3</vt:lpstr>
      <vt:lpstr>Sfaccettatura</vt:lpstr>
      <vt:lpstr>                     CINGHIALE                 E’ ora di cambiare                      CONCLUSIONI</vt:lpstr>
      <vt:lpstr>            OBIETTIVI DEL CONVEGNO</vt:lpstr>
      <vt:lpstr>                   5  domande</vt:lpstr>
      <vt:lpstr>1</vt:lpstr>
      <vt:lpstr>2</vt:lpstr>
      <vt:lpstr>Presentazione standard di PowerPoint</vt:lpstr>
      <vt:lpstr>Parere ISPRA calendario venatorio 2019/2020</vt:lpstr>
      <vt:lpstr>3</vt:lpstr>
      <vt:lpstr>4</vt:lpstr>
      <vt:lpstr>               Art. 19, L. 157/1992</vt:lpstr>
      <vt:lpstr>                     COSI’ TANTI PROVVEDIMENTI ILLEGITTIMI !!!</vt:lpstr>
      <vt:lpstr>5</vt:lpstr>
      <vt:lpstr>Presentazione standard di PowerPoint</vt:lpstr>
      <vt:lpstr>                      </vt:lpstr>
      <vt:lpstr>Vietare l’uso dei cani sia nell’attività di caccia al cinghiale e sia nelle attività di controllo.  </vt:lpstr>
      <vt:lpstr>     Art. 1 ,  c. 1 , L.R. 5/2018</vt:lpstr>
      <vt:lpstr>                                      </vt:lpstr>
      <vt:lpstr>        LA PREVENZIONE DEI DANNI</vt:lpstr>
      <vt:lpstr>La convivenza è possibile</vt:lpstr>
      <vt:lpstr>Presentazione standard di PowerPoint</vt:lpstr>
      <vt:lpstr>Investire nella prevenzione dei danni e nella ricerca dei metodi di controllo incruenti</vt:lpstr>
      <vt:lpstr>LA CONVIVENZA PACIFICA CON LA FAUNA SELVATICA E’ POSSIBILE!   ANZI DOVEROSA !            GRAZIE DELL’ATTENZIONE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</dc:title>
  <dc:creator>Roberto Piana</dc:creator>
  <cp:lastModifiedBy>Roberto Piana</cp:lastModifiedBy>
  <cp:revision>42</cp:revision>
  <dcterms:created xsi:type="dcterms:W3CDTF">2020-06-18T13:07:06Z</dcterms:created>
  <dcterms:modified xsi:type="dcterms:W3CDTF">2020-06-20T06:17:29Z</dcterms:modified>
</cp:coreProperties>
</file>